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0" r:id="rId9"/>
    <p:sldId id="271" r:id="rId10"/>
    <p:sldId id="272" r:id="rId11"/>
    <p:sldId id="263" r:id="rId12"/>
    <p:sldId id="264" r:id="rId13"/>
    <p:sldId id="265" r:id="rId14"/>
    <p:sldId id="275" r:id="rId15"/>
    <p:sldId id="276" r:id="rId16"/>
    <p:sldId id="266" r:id="rId17"/>
    <p:sldId id="267" r:id="rId18"/>
    <p:sldId id="268" r:id="rId19"/>
    <p:sldId id="269" r:id="rId20"/>
    <p:sldId id="273" r:id="rId21"/>
    <p:sldId id="274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472" autoAdjust="0"/>
  </p:normalViewPr>
  <p:slideViewPr>
    <p:cSldViewPr snapToGrid="0">
      <p:cViewPr varScale="1">
        <p:scale>
          <a:sx n="60" d="100"/>
          <a:sy n="60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74BD5-5964-4386-859D-17E39E14699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1113B-10DF-4360-9E82-27A2512603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63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92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5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026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39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19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56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52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83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105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363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06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562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108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25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22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76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92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021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132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0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1113B-10DF-4360-9E82-27A25126031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7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10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87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84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06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28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54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95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08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30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49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39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6A3AA-F003-4A7E-826E-EEEA14B105A3}" type="datetimeFigureOut">
              <a:rPr lang="de-DE" smtClean="0"/>
              <a:t>07.03.2018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9124C-C707-44C7-B4FF-809691FCF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9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25946" y="134764"/>
            <a:ext cx="9273395" cy="978004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&amp; Punta Arenas</a:t>
            </a:r>
            <a:endParaRPr lang="de-DE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98" y="1601816"/>
            <a:ext cx="6491573" cy="42113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6" y="1594304"/>
            <a:ext cx="5399711" cy="422635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36998" y="5887023"/>
            <a:ext cx="6462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[2] mdr.de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130637" y="5887023"/>
            <a:ext cx="5406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[1] knerger.de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605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362660" y="4429057"/>
            <a:ext cx="68783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Klima</a:t>
            </a:r>
            <a:r>
              <a:rPr lang="de-DE" b="1" dirty="0"/>
              <a:t>: </a:t>
            </a:r>
            <a:r>
              <a:rPr lang="de-DE" dirty="0"/>
              <a:t>nach Siegmund/Frankenberg (effektiv):</a:t>
            </a:r>
          </a:p>
          <a:p>
            <a:r>
              <a:rPr lang="de-DE" dirty="0"/>
              <a:t>       -  Klimazone:            Mittelbreiten                D</a:t>
            </a:r>
          </a:p>
          <a:p>
            <a:r>
              <a:rPr lang="de-DE" dirty="0"/>
              <a:t>       -  Wasserhaushalt:  humid-semihumid      h-sh</a:t>
            </a:r>
          </a:p>
          <a:p>
            <a:r>
              <a:rPr lang="de-DE" dirty="0"/>
              <a:t>       -  Kontinentalität:    hochmaritim                 1  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-  Von 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de-DE" dirty="0" smtClean="0"/>
              <a:t> </a:t>
            </a:r>
            <a:r>
              <a:rPr lang="de-DE" dirty="0"/>
              <a:t>- Dh1 </a:t>
            </a:r>
            <a:r>
              <a:rPr lang="de-DE" dirty="0" smtClean="0"/>
              <a:t>nach </a:t>
            </a:r>
            <a:r>
              <a:rPr lang="de-DE" dirty="0"/>
              <a:t>Dsh1 </a:t>
            </a:r>
            <a:r>
              <a:rPr lang="de-DE" dirty="0" smtClean="0"/>
              <a:t>– 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dirty="0" smtClean="0"/>
              <a:t>, wegen Luv-Lee-Effekt an den Anden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62660" y="1643569"/>
            <a:ext cx="116652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Verkehr</a:t>
            </a:r>
            <a:r>
              <a:rPr lang="de-DE" b="1" dirty="0" smtClean="0"/>
              <a:t>: </a:t>
            </a:r>
          </a:p>
          <a:p>
            <a:r>
              <a:rPr lang="de-DE" b="1" dirty="0" smtClean="0"/>
              <a:t>        - </a:t>
            </a:r>
            <a:r>
              <a:rPr lang="de-DE" dirty="0" smtClean="0"/>
              <a:t>südlicher Endpunkt der 25750 km langen Ruta </a:t>
            </a:r>
            <a:r>
              <a:rPr lang="de-DE" b="1" dirty="0" err="1" smtClean="0"/>
              <a:t>Panamericana</a:t>
            </a:r>
            <a:r>
              <a:rPr lang="de-DE" b="1" dirty="0" smtClean="0"/>
              <a:t> </a:t>
            </a:r>
            <a:r>
              <a:rPr lang="de-DE" dirty="0" smtClean="0"/>
              <a:t>von Fairbanks (Alaska) nach Feuerland  </a:t>
            </a:r>
          </a:p>
          <a:p>
            <a:r>
              <a:rPr lang="de-DE" b="1" dirty="0"/>
              <a:t> </a:t>
            </a:r>
            <a:r>
              <a:rPr lang="de-DE" b="1" dirty="0" smtClean="0"/>
              <a:t>       - </a:t>
            </a:r>
            <a:r>
              <a:rPr lang="de-DE" dirty="0" smtClean="0"/>
              <a:t>bedeutender </a:t>
            </a:r>
            <a:r>
              <a:rPr lang="de-DE" dirty="0"/>
              <a:t>H</a:t>
            </a:r>
            <a:r>
              <a:rPr lang="de-DE" dirty="0" smtClean="0"/>
              <a:t>afen (Kreuzfahrt- Güter-, Fähr-, und Freihafen)</a:t>
            </a:r>
          </a:p>
          <a:p>
            <a:r>
              <a:rPr lang="de-DE" dirty="0"/>
              <a:t> </a:t>
            </a:r>
            <a:r>
              <a:rPr lang="de-DE" dirty="0" smtClean="0"/>
              <a:t>            - Ausgangspunkt für Kreuzfahrten &amp; Touren in die Antarktis und die umgebenden Fjordlandschaften</a:t>
            </a:r>
          </a:p>
          <a:p>
            <a:r>
              <a:rPr lang="de-DE" dirty="0"/>
              <a:t> </a:t>
            </a:r>
            <a:r>
              <a:rPr lang="de-DE" dirty="0" smtClean="0"/>
              <a:t>            - Fährverbindungen u.a. nach Feuerland</a:t>
            </a:r>
          </a:p>
          <a:p>
            <a:r>
              <a:rPr lang="de-DE" dirty="0"/>
              <a:t> </a:t>
            </a:r>
            <a:r>
              <a:rPr lang="de-DE" dirty="0" smtClean="0"/>
              <a:t>       - Internationaler Flughafen Presidente Carlos </a:t>
            </a:r>
            <a:r>
              <a:rPr lang="de-DE" dirty="0" err="1" smtClean="0"/>
              <a:t>Ibánez</a:t>
            </a:r>
            <a:r>
              <a:rPr lang="de-DE" dirty="0" smtClean="0"/>
              <a:t> del Campo (seit 1981)</a:t>
            </a:r>
          </a:p>
          <a:p>
            <a:r>
              <a:rPr lang="de-DE" dirty="0"/>
              <a:t> </a:t>
            </a:r>
            <a:r>
              <a:rPr lang="de-DE" dirty="0" smtClean="0"/>
              <a:t>           - gegenwärtig drei Millionen Passagiere und 15.000 t Luftfracht /Jahr</a:t>
            </a:r>
          </a:p>
          <a:p>
            <a:r>
              <a:rPr lang="de-DE" dirty="0"/>
              <a:t> </a:t>
            </a:r>
            <a:r>
              <a:rPr lang="de-DE" dirty="0" smtClean="0"/>
              <a:t>           - wichtige Verbindungen nach Santiago de Chile, </a:t>
            </a:r>
            <a:r>
              <a:rPr lang="de-DE" dirty="0" err="1" smtClean="0"/>
              <a:t>Ushuaia</a:t>
            </a:r>
            <a:r>
              <a:rPr lang="de-DE" dirty="0" smtClean="0"/>
              <a:t>/Argentinien &amp; Montevideo/Uruguay</a:t>
            </a:r>
            <a:br>
              <a:rPr lang="de-DE" dirty="0" smtClean="0"/>
            </a:br>
            <a:r>
              <a:rPr lang="de-DE" dirty="0" smtClean="0"/>
              <a:t>            - besitzt auch einen militärischen Teil</a:t>
            </a:r>
          </a:p>
          <a:p>
            <a:r>
              <a:rPr lang="de-DE" dirty="0"/>
              <a:t> </a:t>
            </a:r>
            <a:r>
              <a:rPr lang="de-DE" dirty="0" smtClean="0"/>
              <a:t>       - Innerstädtischer Nahverkehr im wesentlichen über Busse &amp; Minibusse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24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5" y="1155400"/>
            <a:ext cx="8991599" cy="51139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50" y="1160999"/>
            <a:ext cx="2651760" cy="409956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59" y="1545704"/>
            <a:ext cx="1542583" cy="406603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62721" y="5737217"/>
            <a:ext cx="5633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[11] Seite 244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25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06" y="2325228"/>
            <a:ext cx="4943789" cy="4148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0"/>
          <a:stretch/>
        </p:blipFill>
        <p:spPr>
          <a:xfrm>
            <a:off x="4381081" y="1289928"/>
            <a:ext cx="7164852" cy="17145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29" y="1715199"/>
            <a:ext cx="3212592" cy="44196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382416" y="3004457"/>
            <a:ext cx="5633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[12] WMO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849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56" y="1089653"/>
            <a:ext cx="5156635" cy="49245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2659" y="1985613"/>
            <a:ext cx="63596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Klima</a:t>
            </a:r>
            <a:r>
              <a:rPr lang="de-DE" dirty="0" smtClean="0"/>
              <a:t> nach </a:t>
            </a:r>
            <a:r>
              <a:rPr lang="de-DE" dirty="0" err="1" smtClean="0"/>
              <a:t>Flohn</a:t>
            </a:r>
            <a:r>
              <a:rPr lang="de-DE" dirty="0" smtClean="0"/>
              <a:t> /Neef (genetisch):</a:t>
            </a:r>
          </a:p>
          <a:p>
            <a:r>
              <a:rPr lang="de-DE" dirty="0"/>
              <a:t> </a:t>
            </a:r>
            <a:r>
              <a:rPr lang="de-DE" dirty="0" smtClean="0"/>
              <a:t>     -  Klimazone: Gemäßigte</a:t>
            </a:r>
          </a:p>
          <a:p>
            <a:r>
              <a:rPr lang="de-DE" dirty="0"/>
              <a:t> </a:t>
            </a:r>
            <a:r>
              <a:rPr lang="de-DE" dirty="0" smtClean="0"/>
              <a:t>     -  </a:t>
            </a:r>
            <a:r>
              <a:rPr lang="de-DE" dirty="0" err="1" smtClean="0"/>
              <a:t>Klimatyp</a:t>
            </a:r>
            <a:r>
              <a:rPr lang="de-DE" dirty="0" smtClean="0"/>
              <a:t>:  Übergangsgebiet von </a:t>
            </a:r>
            <a:r>
              <a:rPr lang="de-DE" dirty="0" smtClean="0">
                <a:solidFill>
                  <a:srgbClr val="00B050"/>
                </a:solidFill>
              </a:rPr>
              <a:t>W</a:t>
            </a:r>
            <a:r>
              <a:rPr lang="de-DE" dirty="0" smtClean="0"/>
              <a:t> nach </a:t>
            </a:r>
            <a:r>
              <a:rPr lang="de-DE" dirty="0" smtClean="0">
                <a:solidFill>
                  <a:srgbClr val="0070C0"/>
                </a:solidFill>
              </a:rPr>
              <a:t>E</a:t>
            </a:r>
            <a:endParaRPr lang="de-DE" dirty="0" smtClean="0">
              <a:solidFill>
                <a:srgbClr val="FFC000"/>
              </a:solidFill>
            </a:endParaRPr>
          </a:p>
          <a:p>
            <a:r>
              <a:rPr lang="de-DE" dirty="0"/>
              <a:t> </a:t>
            </a:r>
            <a:r>
              <a:rPr lang="de-DE" dirty="0" smtClean="0"/>
              <a:t>                           </a:t>
            </a:r>
            <a:r>
              <a:rPr lang="de-DE" dirty="0" smtClean="0">
                <a:solidFill>
                  <a:srgbClr val="00B050"/>
                </a:solidFill>
              </a:rPr>
              <a:t>maritimes Westseitenklima </a:t>
            </a:r>
            <a:r>
              <a:rPr lang="de-DE" dirty="0" smtClean="0"/>
              <a:t>zu</a:t>
            </a:r>
          </a:p>
          <a:p>
            <a:r>
              <a:rPr lang="de-DE" dirty="0"/>
              <a:t> </a:t>
            </a:r>
            <a:r>
              <a:rPr lang="de-DE" dirty="0" smtClean="0"/>
              <a:t>                                              </a:t>
            </a:r>
            <a:r>
              <a:rPr lang="de-DE" dirty="0" smtClean="0">
                <a:solidFill>
                  <a:srgbClr val="0070C0"/>
                </a:solidFill>
              </a:rPr>
              <a:t>kühlem </a:t>
            </a:r>
            <a:r>
              <a:rPr lang="de-DE" dirty="0" smtClean="0">
                <a:solidFill>
                  <a:srgbClr val="FFC000"/>
                </a:solidFill>
              </a:rPr>
              <a:t>(trockenem) </a:t>
            </a:r>
            <a:r>
              <a:rPr lang="de-DE" dirty="0" smtClean="0">
                <a:solidFill>
                  <a:srgbClr val="0070C0"/>
                </a:solidFill>
              </a:rPr>
              <a:t>Kontinentalklima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Temperaturextreme (1888-2015)</a:t>
            </a:r>
          </a:p>
          <a:p>
            <a:r>
              <a:rPr lang="de-DE" dirty="0"/>
              <a:t> </a:t>
            </a:r>
            <a:r>
              <a:rPr lang="de-DE" dirty="0" smtClean="0"/>
              <a:t>     -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max</a:t>
            </a:r>
            <a:r>
              <a:rPr lang="de-DE" dirty="0"/>
              <a:t>:</a:t>
            </a:r>
            <a:r>
              <a:rPr lang="de-DE" dirty="0" smtClean="0"/>
              <a:t> Februar - 26,8°C</a:t>
            </a:r>
          </a:p>
          <a:p>
            <a:r>
              <a:rPr lang="de-DE" dirty="0"/>
              <a:t> </a:t>
            </a:r>
            <a:r>
              <a:rPr lang="de-DE" dirty="0" smtClean="0"/>
              <a:t>     -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min</a:t>
            </a:r>
            <a:r>
              <a:rPr lang="de-DE" dirty="0" smtClean="0"/>
              <a:t>:  Juli -  -14,2°C</a:t>
            </a: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608456" y="6056620"/>
            <a:ext cx="5633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[11] Seite 248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895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3240504" y="6080166"/>
            <a:ext cx="5633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[11] Seite 248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6" y="1163179"/>
            <a:ext cx="8156503" cy="49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3256543" y="6085692"/>
            <a:ext cx="5633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[11] Seite </a:t>
            </a:r>
            <a:r>
              <a:rPr lang="de-DE" sz="1200" dirty="0" smtClean="0"/>
              <a:t>249</a:t>
            </a:r>
            <a:endParaRPr lang="de-DE" sz="12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63" y="1223047"/>
            <a:ext cx="8108377" cy="48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88" y="1041179"/>
            <a:ext cx="5323610" cy="49730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729" y="1041180"/>
            <a:ext cx="1073309" cy="524320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7745" y="2647120"/>
            <a:ext cx="4367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Vegetation</a:t>
            </a:r>
            <a:r>
              <a:rPr lang="de-DE" dirty="0"/>
              <a:t>:  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- Übergangsgebiet </a:t>
            </a:r>
            <a:r>
              <a:rPr lang="de-DE" dirty="0"/>
              <a:t>von </a:t>
            </a:r>
            <a:r>
              <a:rPr lang="de-DE" dirty="0">
                <a:solidFill>
                  <a:srgbClr val="00B050"/>
                </a:solidFill>
              </a:rPr>
              <a:t>W</a:t>
            </a:r>
            <a:r>
              <a:rPr lang="de-DE" dirty="0"/>
              <a:t> nach </a:t>
            </a:r>
            <a:r>
              <a:rPr lang="de-DE" dirty="0">
                <a:solidFill>
                  <a:srgbClr val="FFC000"/>
                </a:solidFill>
              </a:rPr>
              <a:t>E</a:t>
            </a:r>
          </a:p>
          <a:p>
            <a:r>
              <a:rPr lang="de-DE" dirty="0"/>
              <a:t>              </a:t>
            </a:r>
            <a:r>
              <a:rPr lang="de-DE" dirty="0" smtClean="0">
                <a:solidFill>
                  <a:srgbClr val="00B050"/>
                </a:solidFill>
              </a:rPr>
              <a:t>temperiertem </a:t>
            </a:r>
            <a:r>
              <a:rPr lang="de-DE" dirty="0">
                <a:solidFill>
                  <a:srgbClr val="00B050"/>
                </a:solidFill>
              </a:rPr>
              <a:t>Laubfeuchtwald</a:t>
            </a:r>
          </a:p>
          <a:p>
            <a:r>
              <a:rPr lang="de-DE" dirty="0"/>
              <a:t>                         </a:t>
            </a:r>
            <a:r>
              <a:rPr lang="de-DE" dirty="0" smtClean="0"/>
              <a:t>über </a:t>
            </a:r>
            <a:r>
              <a:rPr lang="de-DE" dirty="0">
                <a:solidFill>
                  <a:srgbClr val="00B050"/>
                </a:solidFill>
              </a:rPr>
              <a:t>Laub-und Mischwald</a:t>
            </a:r>
          </a:p>
          <a:p>
            <a:r>
              <a:rPr lang="de-DE" dirty="0"/>
              <a:t>                               </a:t>
            </a:r>
            <a:r>
              <a:rPr lang="de-DE" dirty="0" smtClean="0"/>
              <a:t>zur </a:t>
            </a:r>
            <a:r>
              <a:rPr lang="de-DE" dirty="0">
                <a:solidFill>
                  <a:srgbClr val="FFC000"/>
                </a:solidFill>
              </a:rPr>
              <a:t>winterkalten Halbwüste</a:t>
            </a:r>
          </a:p>
          <a:p>
            <a:r>
              <a:rPr lang="de-DE" dirty="0">
                <a:solidFill>
                  <a:srgbClr val="FFC000"/>
                </a:solidFill>
              </a:rPr>
              <a:t>     </a:t>
            </a:r>
          </a:p>
          <a:p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5019289" y="6040286"/>
            <a:ext cx="5323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[11] Seite 258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834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835246" y="1242846"/>
            <a:ext cx="43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Vegetation:</a:t>
            </a:r>
            <a:r>
              <a:rPr lang="de-DE" dirty="0" smtClean="0"/>
              <a:t> am Ende der letzten Kaltzeit </a:t>
            </a:r>
          </a:p>
          <a:p>
            <a:r>
              <a:rPr lang="de-DE" dirty="0"/>
              <a:t> </a:t>
            </a:r>
            <a:r>
              <a:rPr lang="de-DE" dirty="0" smtClean="0"/>
              <a:t>     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7" y="1705901"/>
            <a:ext cx="10233780" cy="430831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82857" y="6060382"/>
            <a:ext cx="102337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[11] Seite 258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933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2.2. Punta Arenas – Historische Entwicklung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974785" y="1766899"/>
            <a:ext cx="106612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Zwei frühe spanische Siedlungen, 1584 &amp; 1585 gegründet, zum Schutz der eigenen Schifffahrt vor englischer Piraterie wurden schnell wieder aufgegeben, mangels Nahrung. Letztere wurde 1587 als Puerto del </a:t>
            </a:r>
            <a:r>
              <a:rPr lang="de-DE" dirty="0" err="1" smtClean="0"/>
              <a:t>Hambre</a:t>
            </a:r>
            <a:r>
              <a:rPr lang="de-DE" dirty="0" smtClean="0"/>
              <a:t> aufgegeben, da alle Siedler verhungert waren.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1843 – chilenische Regierung wollte durch dauerhafte Siedlung Kontrolle über </a:t>
            </a:r>
            <a:r>
              <a:rPr lang="de-DE" dirty="0" err="1" smtClean="0"/>
              <a:t>Magellanstraße</a:t>
            </a:r>
            <a:r>
              <a:rPr lang="de-DE" dirty="0" smtClean="0"/>
              <a:t> sichern </a:t>
            </a:r>
            <a:br>
              <a:rPr lang="de-DE" dirty="0" smtClean="0"/>
            </a:br>
            <a:r>
              <a:rPr lang="de-DE" dirty="0" smtClean="0"/>
              <a:t>             und baute ein Fort namens </a:t>
            </a:r>
            <a:r>
              <a:rPr lang="de-DE" dirty="0" err="1" smtClean="0"/>
              <a:t>Fuerte</a:t>
            </a:r>
            <a:r>
              <a:rPr lang="de-DE" dirty="0" smtClean="0"/>
              <a:t> </a:t>
            </a:r>
            <a:r>
              <a:rPr lang="de-DE" dirty="0" err="1" smtClean="0"/>
              <a:t>Buines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1848 – Verlegung des Standortes an die Mündung des Las Minas und heutige Namensgebung als Ableitung  </a:t>
            </a:r>
            <a:br>
              <a:rPr lang="de-DE" dirty="0" smtClean="0"/>
            </a:br>
            <a:r>
              <a:rPr lang="de-DE" dirty="0" smtClean="0"/>
              <a:t>             der wörtlichen Übersetzung des englischen Namens Sandy Point (Punta </a:t>
            </a:r>
            <a:r>
              <a:rPr lang="de-DE" dirty="0" err="1" smtClean="0"/>
              <a:t>Arenosa</a:t>
            </a:r>
            <a:r>
              <a:rPr lang="de-DE" dirty="0" smtClean="0"/>
              <a:t>) und Aufbau einer </a:t>
            </a:r>
            <a:br>
              <a:rPr lang="de-DE" dirty="0" smtClean="0"/>
            </a:br>
            <a:r>
              <a:rPr lang="de-DE" dirty="0" smtClean="0"/>
              <a:t>             Strafkolonie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1851 &amp; 1877 führten eine Häftlingsrevolte und eine Meuterei zu viele zivile Toten und größeren Zerstörungen </a:t>
            </a:r>
            <a:br>
              <a:rPr lang="de-DE" dirty="0" smtClean="0"/>
            </a:br>
            <a:r>
              <a:rPr lang="de-DE" dirty="0" smtClean="0"/>
              <a:t>             der Stadt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1890 -1914 – Wirtschaftsboom durch wachsenden Schiffsverkehr in der Meerenge, die Nutzung der </a:t>
            </a:r>
            <a:br>
              <a:rPr lang="de-DE" dirty="0" smtClean="0"/>
            </a:br>
            <a:r>
              <a:rPr lang="de-DE" dirty="0" smtClean="0"/>
              <a:t>                         Steinkohle für die passierenden </a:t>
            </a:r>
            <a:r>
              <a:rPr lang="de-DE" dirty="0" err="1" smtClean="0"/>
              <a:t>Dampfschíffe</a:t>
            </a:r>
            <a:r>
              <a:rPr lang="de-DE" dirty="0" smtClean="0"/>
              <a:t> sowie Einführung der Schafzucht durch Engländer </a:t>
            </a:r>
            <a:br>
              <a:rPr lang="de-DE" dirty="0" smtClean="0"/>
            </a:br>
            <a:r>
              <a:rPr lang="de-DE" dirty="0" smtClean="0"/>
              <a:t>                         und den damit verbundenen Wollhandel. Die Region entwickelte sich unter Führung des Braun-</a:t>
            </a:r>
            <a:br>
              <a:rPr lang="de-DE" dirty="0" smtClean="0"/>
            </a:br>
            <a:r>
              <a:rPr lang="de-DE" dirty="0" smtClean="0"/>
              <a:t>                         Menéndez-Clans </a:t>
            </a:r>
            <a:r>
              <a:rPr lang="de-DE" dirty="0" err="1" smtClean="0"/>
              <a:t>zmit</a:t>
            </a:r>
            <a:r>
              <a:rPr lang="de-DE" dirty="0" smtClean="0"/>
              <a:t> Sitz in Punta Arenas zu einer der wichtigsten Schafwollzentren der Welt.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848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35246" y="463250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2.2. Punta Arenas – Historische Entwicklung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62660" y="1779687"/>
            <a:ext cx="113738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Nicht zuletzt durch Goldfunde wurden fast ausschließlich europäische Auswanderer angelockt, allen voran fast 50% Kroaten, die auch heute noch fast die Hälfte der Bevölkerung stellen. Auch das führte dazu, dass der Hafen sich zu einem der größten in Chile entwickelte.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Die Bevölkerung der Stadt wuchs sprunghaft an. Waren es 1815 erst 915 lebten 1884 schon 4.000 &amp; 1914 …?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1914   mit der Fertigstellung des Panamakanals sank die Bedeutung von Hafen und Stadt rapide ab. Doch der </a:t>
            </a:r>
            <a:br>
              <a:rPr lang="de-DE" dirty="0" smtClean="0"/>
            </a:br>
            <a:r>
              <a:rPr lang="de-DE" dirty="0" smtClean="0"/>
              <a:t>            Wollhandel konnte diesen Abschwung ein ganzes Stück abmildern und war eine wichtige </a:t>
            </a:r>
            <a:r>
              <a:rPr lang="de-DE" dirty="0"/>
              <a:t>wirtschaftliche Basis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bis zum 2. Weltkrieg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Aufgrund der Nutzung von Baumwolle und Kunstfasern entwickelten sich Schafzucht und Wollhandel nach dem zweiten Weltkrieg zur Bedeutungslosigkeit.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Kompensiert wurde das ab den 70er Jahren durch die Förderung und Verarbeitung von Erdöl- und –gas und vor allem dem ständig wachsenden Tourismus, verstärkt durch den Bau des Flughafens 1981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7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25946" y="134764"/>
            <a:ext cx="9273395" cy="978004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&amp; Punta Arenas</a:t>
            </a:r>
            <a:endParaRPr lang="de-DE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62660" y="1986006"/>
            <a:ext cx="38901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800" dirty="0" smtClean="0">
                <a:latin typeface="Arial Black" panose="020B0A04020102020204" pitchFamily="34" charset="0"/>
              </a:rPr>
              <a:t> </a:t>
            </a:r>
            <a:r>
              <a:rPr lang="de-DE" sz="2800" dirty="0" err="1" smtClean="0">
                <a:latin typeface="Arial Black" panose="020B0A04020102020204" pitchFamily="34" charset="0"/>
              </a:rPr>
              <a:t>Magellanstraße</a:t>
            </a:r>
            <a:endParaRPr lang="de-DE" sz="2800" dirty="0" smtClean="0"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de-DE" dirty="0" smtClean="0"/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1.1. Räumliche Einordnung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1.2. Historische Bedeutung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1.3. Heutige Situation</a:t>
            </a:r>
          </a:p>
          <a:p>
            <a:endParaRPr lang="de-DE" sz="2800" dirty="0" smtClean="0">
              <a:latin typeface="Arial Black" panose="020B0A040201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de-DE" sz="2800" dirty="0" smtClean="0">
                <a:latin typeface="Arial Black" panose="020B0A04020102020204" pitchFamily="34" charset="0"/>
              </a:rPr>
              <a:t> Punta Arenas </a:t>
            </a:r>
          </a:p>
          <a:p>
            <a:pPr marL="342900" indent="-342900">
              <a:buAutoNum type="arabicPeriod" startAt="2"/>
            </a:pPr>
            <a:endParaRPr lang="de-DE" dirty="0" smtClean="0"/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2.1.  Geografischer Überblick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2.2.  Historische Entwicklung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74" y="1126005"/>
            <a:ext cx="6775280" cy="502582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47174" y="6100796"/>
            <a:ext cx="5406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[3] stepmap.de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737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8" y="2750451"/>
            <a:ext cx="1761257" cy="17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kumente und Einstellungen\Siegfried\Desktop\Vortrag Eichsfeld\Vortrag Eichsfeld\Klimawandel witzig\Positve proof of global warming IV (klein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9" y="1466451"/>
            <a:ext cx="8399182" cy="47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725946" y="134764"/>
            <a:ext cx="9273395" cy="978004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&amp; Punta Arenas</a:t>
            </a:r>
            <a:endParaRPr lang="de-DE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9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2725946" y="134764"/>
            <a:ext cx="9273395" cy="978004"/>
          </a:xfrm>
        </p:spPr>
        <p:txBody>
          <a:bodyPr>
            <a:normAutofit/>
          </a:bodyPr>
          <a:lstStyle/>
          <a:p>
            <a:pPr algn="l"/>
            <a:r>
              <a:rPr lang="de-DE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Quellen</a:t>
            </a:r>
            <a:endParaRPr lang="de-DE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62660" y="1779687"/>
            <a:ext cx="11373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[1]   	http</a:t>
            </a:r>
            <a:r>
              <a:rPr lang="de-DE" sz="1400" dirty="0"/>
              <a:t>://</a:t>
            </a:r>
            <a:r>
              <a:rPr lang="de-DE" sz="1400" dirty="0" smtClean="0"/>
              <a:t>www.knerger.de/assets/images/magellanstrasse2.jpg </a:t>
            </a:r>
          </a:p>
          <a:p>
            <a:r>
              <a:rPr lang="de-DE" sz="1400" dirty="0" smtClean="0"/>
              <a:t>[2]   	https</a:t>
            </a:r>
            <a:r>
              <a:rPr lang="de-DE" sz="1400" dirty="0"/>
              <a:t>://www.mdr.de/figarino/thema/magellanstrasse102-resimage_v-variantBig1xN_w-1856.jpg?version=36888</a:t>
            </a:r>
          </a:p>
          <a:p>
            <a:r>
              <a:rPr lang="de-DE" sz="1400" dirty="0" smtClean="0"/>
              <a:t>[3]   </a:t>
            </a:r>
            <a:r>
              <a:rPr lang="de-DE" sz="1400" dirty="0"/>
              <a:t>	http://</a:t>
            </a:r>
            <a:r>
              <a:rPr lang="de-DE" sz="1400" dirty="0" smtClean="0"/>
              <a:t>www.stepmap.de/ </a:t>
            </a:r>
          </a:p>
          <a:p>
            <a:r>
              <a:rPr lang="de-DE" sz="1400" dirty="0" smtClean="0"/>
              <a:t>[4</a:t>
            </a:r>
            <a:r>
              <a:rPr lang="de-DE" sz="1400" dirty="0"/>
              <a:t>] </a:t>
            </a:r>
            <a:r>
              <a:rPr lang="de-DE" sz="1400" dirty="0" smtClean="0"/>
              <a:t>  	http</a:t>
            </a:r>
            <a:r>
              <a:rPr lang="de-DE" sz="1400" dirty="0"/>
              <a:t>://</a:t>
            </a:r>
            <a:r>
              <a:rPr lang="de-DE" sz="1400" dirty="0" smtClean="0"/>
              <a:t>www.ancientpages.com/wp-content/uploads/2017/11/straitmagellan13.jpg</a:t>
            </a:r>
          </a:p>
          <a:p>
            <a:r>
              <a:rPr lang="de-DE" sz="1400" dirty="0" smtClean="0"/>
              <a:t>[5]   	https://upload.wikimedia.org/wikipedia/commons/d/d5/Weltumsegelung_von_Ferdinand_Magellan_und_Juan_Sebastian_Elcano.png</a:t>
            </a:r>
          </a:p>
          <a:p>
            <a:r>
              <a:rPr lang="de-DE" sz="1400" dirty="0" smtClean="0"/>
              <a:t>[6] 	https://sonne-wolken.de/wp-content/uploads/2015/02/Magdalena-Island-Punta-Arenas.jpg</a:t>
            </a:r>
          </a:p>
          <a:p>
            <a:r>
              <a:rPr lang="de-DE" sz="1400" dirty="0" smtClean="0"/>
              <a:t>[7]   	https://en.wikipedia.org/wiki/Punta_Arenas</a:t>
            </a:r>
          </a:p>
          <a:p>
            <a:r>
              <a:rPr lang="de-DE" sz="1400" dirty="0" smtClean="0"/>
              <a:t>[</a:t>
            </a:r>
            <a:r>
              <a:rPr lang="de-DE" sz="1400" dirty="0"/>
              <a:t>8] </a:t>
            </a:r>
            <a:r>
              <a:rPr lang="de-DE" sz="1400" dirty="0" smtClean="0"/>
              <a:t>  	https</a:t>
            </a:r>
            <a:r>
              <a:rPr lang="de-DE" sz="1400" dirty="0"/>
              <a:t>://</a:t>
            </a:r>
            <a:r>
              <a:rPr lang="de-DE" sz="1400" dirty="0" smtClean="0"/>
              <a:t>www.citypopulation.de/php/chile-admin_d.php?adm2id=12101</a:t>
            </a:r>
          </a:p>
          <a:p>
            <a:r>
              <a:rPr lang="de-DE" sz="1400" dirty="0" smtClean="0"/>
              <a:t>[9]    	https</a:t>
            </a:r>
            <a:r>
              <a:rPr lang="de-DE" sz="1400" dirty="0"/>
              <a:t>://mikegadell.wordpress.com/2012/02/07/punta-arenas-chilly</a:t>
            </a:r>
            <a:r>
              <a:rPr lang="de-DE" sz="1400" dirty="0" smtClean="0"/>
              <a:t>/</a:t>
            </a:r>
          </a:p>
          <a:p>
            <a:r>
              <a:rPr lang="de-DE" sz="1400" dirty="0" smtClean="0"/>
              <a:t>[10</a:t>
            </a:r>
            <a:r>
              <a:rPr lang="de-DE" sz="1400" dirty="0"/>
              <a:t>] </a:t>
            </a:r>
            <a:r>
              <a:rPr lang="de-DE" sz="1400" dirty="0" smtClean="0"/>
              <a:t>	http</a:t>
            </a:r>
            <a:r>
              <a:rPr lang="de-DE" sz="1400" dirty="0"/>
              <a:t>://</a:t>
            </a:r>
            <a:r>
              <a:rPr lang="de-DE" sz="1400" dirty="0" smtClean="0"/>
              <a:t>www.turismochile.com/wp-content/uploads/2015/11/turismochile_279568844.jpg</a:t>
            </a:r>
          </a:p>
          <a:p>
            <a:r>
              <a:rPr lang="de-DE" sz="1400" dirty="0" smtClean="0"/>
              <a:t>[11]	DIERCKE Weltatlas, 2015, ISBN 978-3-14-100800-5</a:t>
            </a:r>
          </a:p>
          <a:p>
            <a:r>
              <a:rPr lang="de-DE" sz="1400" dirty="0"/>
              <a:t>[12]	https://www.wmo.int/pages/index_en.html</a:t>
            </a:r>
          </a:p>
        </p:txBody>
      </p:sp>
    </p:spTree>
    <p:extLst>
      <p:ext uri="{BB962C8B-B14F-4D97-AF65-F5344CB8AC3E}">
        <p14:creationId xmlns:p14="http://schemas.microsoft.com/office/powerpoint/2010/main" val="16689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1.1. </a:t>
            </a:r>
            <a:r>
              <a:rPr lang="de-DE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– Räumliche Einordnung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62660" y="1897446"/>
            <a:ext cx="115590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570 km lange und 3 bis 30 km breite natürliche Wasserstraße zwischen dem südamerikanischen Kontinent und der Insel Feuerland mit einer maximalen Tiefe von 1080 m 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Atlantischer Osteingang am Cabo </a:t>
            </a:r>
            <a:r>
              <a:rPr lang="de-DE" dirty="0" err="1" smtClean="0"/>
              <a:t>Virgenes</a:t>
            </a:r>
            <a:r>
              <a:rPr lang="de-DE" dirty="0" smtClean="0"/>
              <a:t> (52,4°S, 68,4°W) gehört zu Argentinien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Pazifischer Westeingang am Cabo </a:t>
            </a:r>
            <a:r>
              <a:rPr lang="de-DE" dirty="0" err="1" smtClean="0"/>
              <a:t>Deseado</a:t>
            </a:r>
            <a:r>
              <a:rPr lang="de-DE" dirty="0" smtClean="0"/>
              <a:t> (52,8°, 74,7°W) ist wie die gesamte Straße seit 1881 chilenisches Staatsgebiet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</a:t>
            </a:r>
            <a:r>
              <a:rPr lang="de-DE" dirty="0" smtClean="0"/>
              <a:t>üdlichster </a:t>
            </a:r>
            <a:r>
              <a:rPr lang="de-DE" dirty="0"/>
              <a:t>Punkt </a:t>
            </a:r>
            <a:r>
              <a:rPr lang="de-DE" dirty="0" smtClean="0"/>
              <a:t>(54°S</a:t>
            </a:r>
            <a:r>
              <a:rPr lang="de-DE" dirty="0"/>
              <a:t>, </a:t>
            </a:r>
            <a:r>
              <a:rPr lang="de-DE" dirty="0" smtClean="0"/>
              <a:t>71°W) liegt nochmal ca. 320 km nordwestlich von Kap </a:t>
            </a:r>
            <a:r>
              <a:rPr lang="de-DE" dirty="0" err="1" smtClean="0"/>
              <a:t>Hoorn</a:t>
            </a:r>
            <a:r>
              <a:rPr lang="de-DE" dirty="0" smtClean="0"/>
              <a:t> (56°S, 67,3°W)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Unterschiedlicher Wasserstand zwischen Atlantik &amp; Pazifik sowie die starken </a:t>
            </a:r>
            <a:r>
              <a:rPr lang="de-DE" dirty="0" err="1" smtClean="0"/>
              <a:t>patagonischen</a:t>
            </a:r>
            <a:r>
              <a:rPr lang="de-DE" dirty="0" smtClean="0"/>
              <a:t> Winde sind für die starken Strömungen verantwortlich.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Bis zur Fertigstellung des ca. 82 km langen Panamakanals 1914 die wichtigste Wasserstraße zwischen Atlantik &amp; Pazifik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Wichtigste Hafenstadt an der </a:t>
            </a:r>
            <a:r>
              <a:rPr lang="de-DE" dirty="0" err="1" smtClean="0"/>
              <a:t>Estrecho</a:t>
            </a:r>
            <a:r>
              <a:rPr lang="de-DE" dirty="0" smtClean="0"/>
              <a:t> de Magallanes ist das 133.000 Einwohner zählende Punta Arenas, etwa 200 km  südwestlich der Atlantikmündung  gelegen</a:t>
            </a:r>
          </a:p>
        </p:txBody>
      </p:sp>
    </p:spTree>
    <p:extLst>
      <p:ext uri="{BB962C8B-B14F-4D97-AF65-F5344CB8AC3E}">
        <p14:creationId xmlns:p14="http://schemas.microsoft.com/office/powerpoint/2010/main" val="11528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1.2. </a:t>
            </a:r>
            <a:r>
              <a:rPr lang="de-DE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– Historische Bedeutung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02097" y="1909079"/>
            <a:ext cx="52274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Fernando Magellan (1480 -1521) portugiesischer Generalkapitän, fand die Meerenge im November 1520 und nannte sie </a:t>
            </a:r>
            <a:r>
              <a:rPr lang="de-DE" dirty="0" err="1" smtClean="0"/>
              <a:t>Estreito</a:t>
            </a:r>
            <a:r>
              <a:rPr lang="de-DE" dirty="0" smtClean="0"/>
              <a:t> de </a:t>
            </a:r>
            <a:r>
              <a:rPr lang="de-DE" dirty="0" err="1" smtClean="0"/>
              <a:t>Todos</a:t>
            </a:r>
            <a:r>
              <a:rPr lang="de-DE" dirty="0" smtClean="0"/>
              <a:t> los Santos (Kanal der Allerheiligen)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Prägte auch die Begriffe</a:t>
            </a:r>
          </a:p>
          <a:p>
            <a:r>
              <a:rPr lang="de-DE" dirty="0" smtClean="0"/>
              <a:t>       </a:t>
            </a:r>
            <a:r>
              <a:rPr lang="de-DE" b="1" dirty="0" smtClean="0"/>
              <a:t>Patagonien</a:t>
            </a:r>
            <a:r>
              <a:rPr lang="de-DE" dirty="0" smtClean="0"/>
              <a:t> - abgeleitet von der großen Statur der  </a:t>
            </a:r>
            <a:br>
              <a:rPr lang="de-DE" dirty="0" smtClean="0"/>
            </a:br>
            <a:r>
              <a:rPr lang="de-DE" dirty="0" smtClean="0"/>
              <a:t>       Einheimischen, die er </a:t>
            </a:r>
            <a:r>
              <a:rPr lang="de-DE" dirty="0" err="1" smtClean="0"/>
              <a:t>Patagones</a:t>
            </a:r>
            <a:r>
              <a:rPr lang="de-DE" dirty="0" smtClean="0"/>
              <a:t> nach dem Riesen </a:t>
            </a:r>
            <a:br>
              <a:rPr lang="de-DE" dirty="0" smtClean="0"/>
            </a:br>
            <a:r>
              <a:rPr lang="de-DE" dirty="0" smtClean="0"/>
              <a:t>       </a:t>
            </a:r>
            <a:r>
              <a:rPr lang="de-DE" dirty="0" err="1" smtClean="0"/>
              <a:t>Pathagon</a:t>
            </a:r>
            <a:r>
              <a:rPr lang="de-DE" dirty="0" smtClean="0"/>
              <a:t> aus den </a:t>
            </a:r>
            <a:r>
              <a:rPr lang="de-DE" dirty="0" err="1" smtClean="0"/>
              <a:t>Novelas</a:t>
            </a:r>
            <a:r>
              <a:rPr lang="de-DE" dirty="0" smtClean="0"/>
              <a:t> de </a:t>
            </a:r>
            <a:r>
              <a:rPr lang="de-DE" dirty="0" err="1" smtClean="0"/>
              <a:t>Caballeria</a:t>
            </a:r>
            <a:r>
              <a:rPr lang="de-DE" dirty="0" smtClean="0"/>
              <a:t> (</a:t>
            </a:r>
            <a:r>
              <a:rPr lang="de-DE" dirty="0" err="1" smtClean="0"/>
              <a:t>Patones</a:t>
            </a:r>
            <a:r>
              <a:rPr lang="de-DE" dirty="0" smtClean="0"/>
              <a:t>  </a:t>
            </a:r>
            <a:br>
              <a:rPr lang="de-DE" dirty="0" smtClean="0"/>
            </a:br>
            <a:r>
              <a:rPr lang="de-DE" dirty="0" smtClean="0"/>
              <a:t>       span. „Große Füße“ nannte – für die nördlich </a:t>
            </a:r>
          </a:p>
          <a:p>
            <a:r>
              <a:rPr lang="de-DE" dirty="0"/>
              <a:t> </a:t>
            </a:r>
            <a:r>
              <a:rPr lang="de-DE" dirty="0" smtClean="0"/>
              <a:t>  &amp;</a:t>
            </a:r>
          </a:p>
          <a:p>
            <a:r>
              <a:rPr lang="de-DE" dirty="0" smtClean="0"/>
              <a:t>       </a:t>
            </a:r>
            <a:r>
              <a:rPr lang="de-DE" b="1" dirty="0" smtClean="0"/>
              <a:t>Feuerland</a:t>
            </a:r>
            <a:r>
              <a:rPr lang="de-DE" dirty="0" smtClean="0"/>
              <a:t> (</a:t>
            </a:r>
            <a:r>
              <a:rPr lang="de-DE" dirty="0" err="1" smtClean="0"/>
              <a:t>Tierra</a:t>
            </a:r>
            <a:r>
              <a:rPr lang="de-DE" dirty="0" smtClean="0"/>
              <a:t> del </a:t>
            </a:r>
            <a:r>
              <a:rPr lang="de-DE" dirty="0" err="1" smtClean="0"/>
              <a:t>Fuegos</a:t>
            </a:r>
            <a:r>
              <a:rPr lang="de-DE" dirty="0"/>
              <a:t>)</a:t>
            </a:r>
            <a:r>
              <a:rPr lang="de-DE" dirty="0" smtClean="0"/>
              <a:t> – wegen der    </a:t>
            </a:r>
            <a:br>
              <a:rPr lang="de-DE" dirty="0" smtClean="0"/>
            </a:br>
            <a:r>
              <a:rPr lang="de-DE" dirty="0" smtClean="0"/>
              <a:t>       damals dort nachts vielen </a:t>
            </a:r>
            <a:r>
              <a:rPr lang="de-DE" dirty="0"/>
              <a:t>beobachteten </a:t>
            </a:r>
            <a:r>
              <a:rPr lang="de-DE" dirty="0" smtClean="0"/>
              <a:t>Feuer – </a:t>
            </a:r>
          </a:p>
          <a:p>
            <a:r>
              <a:rPr lang="de-DE" dirty="0"/>
              <a:t> </a:t>
            </a:r>
            <a:r>
              <a:rPr lang="de-DE" dirty="0" smtClean="0"/>
              <a:t>      für die südlich gelegenen Gebiete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21" y="1794431"/>
            <a:ext cx="5560285" cy="38842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847697" y="5685196"/>
            <a:ext cx="571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</a:t>
            </a:r>
            <a:r>
              <a:rPr lang="de-DE" sz="1200" dirty="0"/>
              <a:t>: [</a:t>
            </a:r>
            <a:r>
              <a:rPr lang="de-DE" sz="1200" dirty="0" smtClean="0"/>
              <a:t>4] ancientpages.com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71009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" y="2657683"/>
            <a:ext cx="4211101" cy="259573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99" y="1365369"/>
            <a:ext cx="7638895" cy="45069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1.2. </a:t>
            </a:r>
            <a:r>
              <a:rPr lang="de-DE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– Historische Bedeutung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feil nach rechts 10"/>
          <p:cNvSpPr/>
          <p:nvPr/>
        </p:nvSpPr>
        <p:spPr>
          <a:xfrm rot="2677686">
            <a:off x="871268" y="3577219"/>
            <a:ext cx="698740" cy="319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 rot="2677686">
            <a:off x="6218674" y="4671292"/>
            <a:ext cx="396720" cy="12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229399" y="5927977"/>
            <a:ext cx="7638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[5] wikimedia.org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8907" y="5323982"/>
            <a:ext cx="4211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[5] wikimedia.org, bearbeitet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2995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1.3. </a:t>
            </a:r>
            <a:r>
              <a:rPr lang="de-DE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Magellanstraße</a:t>
            </a:r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– Heutige Situation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62660" y="1697879"/>
            <a:ext cx="69615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Landwirtschaft</a:t>
            </a:r>
            <a:r>
              <a:rPr lang="de-DE" dirty="0" smtClean="0"/>
              <a:t> &amp; Fischerei: </a:t>
            </a:r>
          </a:p>
          <a:p>
            <a:r>
              <a:rPr lang="de-DE" dirty="0"/>
              <a:t> </a:t>
            </a:r>
            <a:r>
              <a:rPr lang="de-DE" dirty="0" smtClean="0"/>
              <a:t>      - extensive Viehzucht (Schafe &amp; Rinder)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Industrie:</a:t>
            </a:r>
            <a:r>
              <a:rPr lang="de-DE" dirty="0" smtClean="0"/>
              <a:t>  </a:t>
            </a:r>
          </a:p>
          <a:p>
            <a:r>
              <a:rPr lang="de-DE" dirty="0"/>
              <a:t> </a:t>
            </a:r>
            <a:r>
              <a:rPr lang="de-DE" dirty="0" smtClean="0"/>
              <a:t>      - Zentrum der chilenischen Erdöl- und Erdgasförderung seit 1976</a:t>
            </a:r>
          </a:p>
          <a:p>
            <a:r>
              <a:rPr lang="de-DE" dirty="0"/>
              <a:t> </a:t>
            </a:r>
            <a:r>
              <a:rPr lang="de-DE" dirty="0" smtClean="0"/>
              <a:t>        (ca. 10 Mio. Barrel Öl/Jahr)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Dienstleistungen</a:t>
            </a:r>
            <a:r>
              <a:rPr lang="de-DE" dirty="0" smtClean="0"/>
              <a:t> inkl. Tourismus: </a:t>
            </a:r>
          </a:p>
          <a:p>
            <a:r>
              <a:rPr lang="de-DE" dirty="0"/>
              <a:t> </a:t>
            </a:r>
            <a:r>
              <a:rPr lang="de-DE" dirty="0" smtClean="0"/>
              <a:t>      - ca. 50 Kreuzfahrtschiffe/Jahr &amp; zahlreiche andere Expeditionen mit </a:t>
            </a:r>
          </a:p>
          <a:p>
            <a:r>
              <a:rPr lang="de-DE" dirty="0"/>
              <a:t> </a:t>
            </a:r>
            <a:r>
              <a:rPr lang="de-DE" dirty="0" smtClean="0"/>
              <a:t>        Erkundung der Pinguinkolonien auf </a:t>
            </a:r>
            <a:r>
              <a:rPr lang="de-DE" dirty="0" err="1" smtClean="0"/>
              <a:t>Isla</a:t>
            </a:r>
            <a:r>
              <a:rPr lang="de-DE" dirty="0" smtClean="0"/>
              <a:t> Magdalena und </a:t>
            </a:r>
            <a:r>
              <a:rPr lang="de-DE" dirty="0" err="1"/>
              <a:t>S</a:t>
            </a:r>
            <a:r>
              <a:rPr lang="de-DE" dirty="0" err="1" smtClean="0"/>
              <a:t>eno</a:t>
            </a:r>
            <a:r>
              <a:rPr lang="de-DE" dirty="0" smtClean="0"/>
              <a:t> Otway  </a:t>
            </a:r>
          </a:p>
          <a:p>
            <a:r>
              <a:rPr lang="de-DE" dirty="0"/>
              <a:t> </a:t>
            </a:r>
            <a:r>
              <a:rPr lang="de-DE" dirty="0" smtClean="0"/>
              <a:t>        oder von Feuerland, der Gletscherwelt Südpatagoniens und der </a:t>
            </a:r>
            <a:br>
              <a:rPr lang="de-DE" dirty="0" smtClean="0"/>
            </a:br>
            <a:r>
              <a:rPr lang="de-DE" dirty="0" smtClean="0"/>
              <a:t>         Antarktis</a:t>
            </a:r>
          </a:p>
          <a:p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Schiffsverkehr: </a:t>
            </a:r>
          </a:p>
          <a:p>
            <a:r>
              <a:rPr lang="de-DE" dirty="0" smtClean="0"/>
              <a:t>       - Neben den Kreuzfahrtschiffen passieren jährlich ca. 1.500 Schiffe</a:t>
            </a:r>
          </a:p>
          <a:p>
            <a:r>
              <a:rPr lang="de-DE" dirty="0"/>
              <a:t> </a:t>
            </a:r>
            <a:r>
              <a:rPr lang="de-DE" dirty="0" smtClean="0"/>
              <a:t>        die Meerenge (zum Vergleich ca. 15.000 Schiffe den Panamakanal)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590674" y="5599176"/>
            <a:ext cx="4167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[6] </a:t>
            </a:r>
            <a:r>
              <a:rPr lang="de-DE" sz="1200" dirty="0"/>
              <a:t>sonne-wolken.de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73" y="2918910"/>
            <a:ext cx="4167130" cy="26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47" y="2416596"/>
            <a:ext cx="2982195" cy="24420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92320" y="1838848"/>
            <a:ext cx="108211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Gelegen in </a:t>
            </a:r>
            <a:r>
              <a:rPr lang="de-DE" dirty="0" err="1" smtClean="0"/>
              <a:t>Südchile</a:t>
            </a:r>
            <a:r>
              <a:rPr lang="de-DE" dirty="0" smtClean="0"/>
              <a:t> im NE der Brunswick-Halbinsel </a:t>
            </a:r>
          </a:p>
          <a:p>
            <a:r>
              <a:rPr lang="de-DE" dirty="0"/>
              <a:t> </a:t>
            </a:r>
            <a:r>
              <a:rPr lang="de-DE" dirty="0" smtClean="0"/>
              <a:t>     an der </a:t>
            </a:r>
            <a:r>
              <a:rPr lang="de-DE" dirty="0" err="1" smtClean="0"/>
              <a:t>Magellanstraße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Hauptstadt der </a:t>
            </a:r>
            <a:r>
              <a:rPr lang="de-DE" dirty="0" err="1" smtClean="0"/>
              <a:t>Región</a:t>
            </a:r>
            <a:r>
              <a:rPr lang="de-DE" dirty="0" smtClean="0"/>
              <a:t> des </a:t>
            </a:r>
            <a:r>
              <a:rPr lang="de-DE" dirty="0" err="1" smtClean="0"/>
              <a:t>Magellanes</a:t>
            </a:r>
            <a:r>
              <a:rPr lang="de-DE" dirty="0" smtClean="0"/>
              <a:t> y de la </a:t>
            </a:r>
            <a:r>
              <a:rPr lang="de-DE" dirty="0" err="1" smtClean="0"/>
              <a:t>Antárctica</a:t>
            </a:r>
            <a:r>
              <a:rPr lang="de-DE" dirty="0" smtClean="0"/>
              <a:t> </a:t>
            </a:r>
            <a:r>
              <a:rPr lang="de-DE" dirty="0" err="1" smtClean="0"/>
              <a:t>Chilena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Zeitzone</a:t>
            </a:r>
            <a:r>
              <a:rPr lang="de-DE" dirty="0"/>
              <a:t>: CLST= UTC-3, d.h. MEZ-4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Fläche</a:t>
            </a:r>
            <a:r>
              <a:rPr lang="de-DE" dirty="0" smtClean="0"/>
              <a:t> der Kommune: ca. 18.000 km² (Brunswick + Inseln westlich                                                               </a:t>
            </a:r>
            <a:br>
              <a:rPr lang="de-DE" dirty="0" smtClean="0"/>
            </a:br>
            <a:r>
              <a:rPr lang="de-DE" dirty="0" smtClean="0"/>
              <a:t>                                                                    von Feuerland)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Bevölkerung:</a:t>
            </a:r>
          </a:p>
          <a:p>
            <a:r>
              <a:rPr lang="de-DE" dirty="0"/>
              <a:t> </a:t>
            </a:r>
            <a:r>
              <a:rPr lang="de-DE" dirty="0" smtClean="0"/>
              <a:t>       - Mit 133.000 </a:t>
            </a:r>
            <a:r>
              <a:rPr lang="de-DE" dirty="0"/>
              <a:t>Einwohnern die südlichste Großstadt der Erde &amp;</a:t>
            </a:r>
          </a:p>
          <a:p>
            <a:r>
              <a:rPr lang="de-DE" dirty="0"/>
              <a:t>      </a:t>
            </a:r>
            <a:r>
              <a:rPr lang="de-DE" dirty="0" smtClean="0"/>
              <a:t>    größte </a:t>
            </a:r>
            <a:r>
              <a:rPr lang="de-DE" dirty="0"/>
              <a:t>Stadt im chilenischen </a:t>
            </a:r>
            <a:r>
              <a:rPr lang="de-DE" dirty="0" smtClean="0"/>
              <a:t>Südpatagonien (1992-113.000 E.)</a:t>
            </a:r>
          </a:p>
          <a:p>
            <a:r>
              <a:rPr lang="de-DE" dirty="0"/>
              <a:t> </a:t>
            </a:r>
            <a:r>
              <a:rPr lang="de-DE" dirty="0" smtClean="0"/>
              <a:t>       - Wachstum (1992 – 2018) um 4,5%/a</a:t>
            </a:r>
          </a:p>
          <a:p>
            <a:r>
              <a:rPr lang="de-DE" dirty="0"/>
              <a:t> </a:t>
            </a:r>
            <a:r>
              <a:rPr lang="de-DE" dirty="0" smtClean="0"/>
              <a:t>       - 97% der Einwohner leben in der Stadt und nur 3% in den ländlichen Gebieten außerhalb</a:t>
            </a:r>
          </a:p>
          <a:p>
            <a:r>
              <a:rPr lang="de-DE" dirty="0"/>
              <a:t> </a:t>
            </a:r>
            <a:r>
              <a:rPr lang="de-DE" dirty="0" smtClean="0"/>
              <a:t>       - Europäische Einwanderer-Stadt (50% </a:t>
            </a:r>
            <a:r>
              <a:rPr lang="de-DE" dirty="0" err="1" smtClean="0"/>
              <a:t>ethn</a:t>
            </a:r>
            <a:r>
              <a:rPr lang="de-DE" dirty="0" smtClean="0"/>
              <a:t>. Kroaten, aber auch viele Nachfahren von Deutschen, Schweizern, </a:t>
            </a:r>
            <a:br>
              <a:rPr lang="de-DE" dirty="0" smtClean="0"/>
            </a:br>
            <a:r>
              <a:rPr lang="de-DE" dirty="0" smtClean="0"/>
              <a:t>          Italienern, Engländern &amp; Iren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36" y="1136281"/>
            <a:ext cx="2391508" cy="216374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241046" y="4858680"/>
            <a:ext cx="4617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[7] wikipedia.org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548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34764"/>
            <a:ext cx="2052734" cy="13316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22139" y="1628400"/>
            <a:ext cx="735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r>
              <a:rPr lang="de-DE" dirty="0" smtClean="0"/>
              <a:t>           - Altersstruktur: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362660" y="4567885"/>
            <a:ext cx="7495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Wirtschaft:</a:t>
            </a:r>
            <a:endParaRPr lang="de-DE" dirty="0"/>
          </a:p>
          <a:p>
            <a:r>
              <a:rPr lang="de-DE" dirty="0"/>
              <a:t>       -  </a:t>
            </a:r>
            <a:r>
              <a:rPr lang="de-DE" dirty="0" smtClean="0"/>
              <a:t>Erdöl- und -gas- und Kohleförderung im Umland</a:t>
            </a:r>
            <a:endParaRPr lang="de-DE" dirty="0"/>
          </a:p>
          <a:p>
            <a:r>
              <a:rPr lang="de-DE" dirty="0"/>
              <a:t>       -  </a:t>
            </a:r>
            <a:r>
              <a:rPr lang="de-DE" dirty="0" smtClean="0"/>
              <a:t>bedeutender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Tourismus</a:t>
            </a:r>
            <a:r>
              <a:rPr lang="de-DE" dirty="0" smtClean="0"/>
              <a:t> aufgrund der</a:t>
            </a:r>
          </a:p>
          <a:p>
            <a:r>
              <a:rPr lang="de-DE" dirty="0"/>
              <a:t> </a:t>
            </a:r>
            <a:r>
              <a:rPr lang="de-DE" dirty="0" smtClean="0"/>
              <a:t>            - Nähe zur Antarktis und der </a:t>
            </a:r>
            <a:r>
              <a:rPr lang="de-DE" dirty="0" err="1" smtClean="0"/>
              <a:t>südpatagonischen</a:t>
            </a:r>
            <a:r>
              <a:rPr lang="de-DE" dirty="0" smtClean="0"/>
              <a:t>  Gletscherwelt  </a:t>
            </a:r>
          </a:p>
          <a:p>
            <a:r>
              <a:rPr lang="de-DE" dirty="0"/>
              <a:t> </a:t>
            </a:r>
            <a:r>
              <a:rPr lang="de-DE" dirty="0" smtClean="0"/>
              <a:t>            - 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Sehenswürdigkeiten der Stadt</a:t>
            </a:r>
            <a:r>
              <a:rPr lang="de-DE" dirty="0" smtClean="0"/>
              <a:t>:</a:t>
            </a:r>
            <a:endParaRPr lang="de-DE" dirty="0">
              <a:solidFill>
                <a:srgbClr val="FFC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2" y="2302173"/>
            <a:ext cx="6041094" cy="18556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80" y="1628399"/>
            <a:ext cx="4936903" cy="428003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7108580" y="5908431"/>
            <a:ext cx="4936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[8] citypopulation.de</a:t>
            </a:r>
            <a:endParaRPr lang="de-DE" sz="1200" dirty="0"/>
          </a:p>
        </p:txBody>
      </p:sp>
      <p:sp>
        <p:nvSpPr>
          <p:cNvPr id="12" name="Rechteck 11"/>
          <p:cNvSpPr/>
          <p:nvPr/>
        </p:nvSpPr>
        <p:spPr>
          <a:xfrm>
            <a:off x="841592" y="4157799"/>
            <a:ext cx="60410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[8] citypopulation.de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615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55342" y="511642"/>
            <a:ext cx="9273395" cy="57793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2.1. Punta Arenas – Geografischer Überblick </a:t>
            </a:r>
            <a:endParaRPr lang="de-DE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74785" y="6383547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Präsentation für Geografische Exkursion „Von Patagonien nach </a:t>
            </a:r>
            <a:r>
              <a:rPr lang="de-DE" dirty="0" err="1" smtClean="0"/>
              <a:t>Amazonien</a:t>
            </a:r>
            <a:r>
              <a:rPr lang="de-DE" dirty="0" smtClean="0"/>
              <a:t>“ - 10.03.2018 - © Siegfried </a:t>
            </a:r>
            <a:r>
              <a:rPr lang="de-DE" dirty="0" err="1" smtClean="0"/>
              <a:t>Arand</a:t>
            </a:r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3835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6236156" y="5679680"/>
            <a:ext cx="5633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[10</a:t>
            </a:r>
            <a:r>
              <a:rPr lang="de-DE" sz="1200" dirty="0"/>
              <a:t>] turismochile.com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" y="127546"/>
            <a:ext cx="2052734" cy="1331687"/>
          </a:xfrm>
          <a:prstGeom prst="rect">
            <a:avLst/>
          </a:prstGeom>
        </p:spPr>
      </p:pic>
      <p:pic>
        <p:nvPicPr>
          <p:cNvPr id="1028" name="Picture 4" descr="http://www.turismochile.com/wp-content/uploads/2015/11/turismochile_2795688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0" y="1937103"/>
            <a:ext cx="5565867" cy="37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57" y="1932221"/>
            <a:ext cx="5633279" cy="37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62660" y="5695701"/>
            <a:ext cx="5565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Quelle: [9] </a:t>
            </a:r>
            <a:r>
              <a:rPr lang="de-DE" sz="1200" dirty="0"/>
              <a:t>mikegadell.wordpress.com</a:t>
            </a:r>
          </a:p>
        </p:txBody>
      </p:sp>
    </p:spTree>
    <p:extLst>
      <p:ext uri="{BB962C8B-B14F-4D97-AF65-F5344CB8AC3E}">
        <p14:creationId xmlns:p14="http://schemas.microsoft.com/office/powerpoint/2010/main" val="11221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1317</Words>
  <Application>Microsoft Office PowerPoint</Application>
  <PresentationFormat>Breitbild</PresentationFormat>
  <Paragraphs>214</Paragraphs>
  <Slides>21</Slides>
  <Notes>21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Wingdings</vt:lpstr>
      <vt:lpstr>Office Theme</vt:lpstr>
      <vt:lpstr>Magellanstraße &amp; Punta Arenas</vt:lpstr>
      <vt:lpstr>Magellanstraße &amp; Punta Arenas</vt:lpstr>
      <vt:lpstr>1.1. Magellanstraße – Räumliche Einordnung </vt:lpstr>
      <vt:lpstr>1.2. Magellanstraße – Historische Bedeutung </vt:lpstr>
      <vt:lpstr>1.2. Magellanstraße – Historische Bedeutung </vt:lpstr>
      <vt:lpstr>1.3. Magellanstraße – Heutige Situation </vt:lpstr>
      <vt:lpstr>2.1. Punta Arenas – Geografischer Überblick </vt:lpstr>
      <vt:lpstr>2.1. Punta Arenas – Geografischer Überblick </vt:lpstr>
      <vt:lpstr>2.1. Punta Arenas – Geografischer Überblick </vt:lpstr>
      <vt:lpstr>2.1. Punta Arenas – Geografischer Überblick </vt:lpstr>
      <vt:lpstr>2.1. Punta Arenas – Geografischer Überblick </vt:lpstr>
      <vt:lpstr>2.1. Punta Arenas – Geografischer Überblick</vt:lpstr>
      <vt:lpstr>2.1. Punta Arenas – Geografischer Überblick </vt:lpstr>
      <vt:lpstr>2.1. Punta Arenas – Geografischer Überblick </vt:lpstr>
      <vt:lpstr>2.1. Punta Arenas – Geografischer Überblick </vt:lpstr>
      <vt:lpstr>2.1. Punta Arenas – Geografischer Überblick </vt:lpstr>
      <vt:lpstr>2.1. Punta Arenas – Geografischer Überblick</vt:lpstr>
      <vt:lpstr>2.2. Punta Arenas – Historische Entwicklung </vt:lpstr>
      <vt:lpstr>2.2. Punta Arenas – Historische Entwicklung </vt:lpstr>
      <vt:lpstr>Magellanstraße &amp; Punta Arenas</vt:lpstr>
      <vt:lpstr>Quellen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Magellanstraße &amp; Punta Arenas</dc:title>
  <dc:creator>Siggi</dc:creator>
  <cp:lastModifiedBy>Siggi</cp:lastModifiedBy>
  <cp:revision>117</cp:revision>
  <dcterms:created xsi:type="dcterms:W3CDTF">2018-02-20T20:16:21Z</dcterms:created>
  <dcterms:modified xsi:type="dcterms:W3CDTF">2018-03-06T23:37:58Z</dcterms:modified>
</cp:coreProperties>
</file>